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926" r:id="rId2"/>
    <p:sldId id="1064" r:id="rId3"/>
    <p:sldId id="600" r:id="rId4"/>
    <p:sldId id="461" r:id="rId5"/>
    <p:sldId id="1063" r:id="rId6"/>
    <p:sldId id="507" r:id="rId7"/>
    <p:sldId id="675" r:id="rId8"/>
    <p:sldId id="676" r:id="rId9"/>
    <p:sldId id="621" r:id="rId10"/>
    <p:sldId id="677" r:id="rId11"/>
    <p:sldId id="498" r:id="rId12"/>
    <p:sldId id="623" r:id="rId13"/>
    <p:sldId id="499" r:id="rId14"/>
    <p:sldId id="501" r:id="rId15"/>
    <p:sldId id="624" r:id="rId16"/>
    <p:sldId id="1060" r:id="rId17"/>
    <p:sldId id="1061" r:id="rId18"/>
    <p:sldId id="1062" r:id="rId19"/>
    <p:sldId id="832" r:id="rId20"/>
    <p:sldId id="840" r:id="rId21"/>
    <p:sldId id="834" r:id="rId22"/>
    <p:sldId id="846" r:id="rId23"/>
    <p:sldId id="873" r:id="rId24"/>
    <p:sldId id="844" r:id="rId25"/>
    <p:sldId id="967" r:id="rId26"/>
    <p:sldId id="698" r:id="rId27"/>
    <p:sldId id="699" r:id="rId28"/>
    <p:sldId id="1046" r:id="rId29"/>
    <p:sldId id="261" r:id="rId30"/>
    <p:sldId id="1048" r:id="rId31"/>
    <p:sldId id="700" r:id="rId32"/>
    <p:sldId id="701" r:id="rId33"/>
    <p:sldId id="702" r:id="rId34"/>
    <p:sldId id="703" r:id="rId35"/>
    <p:sldId id="704" r:id="rId36"/>
    <p:sldId id="1049" r:id="rId37"/>
    <p:sldId id="963" r:id="rId38"/>
    <p:sldId id="972" r:id="rId39"/>
    <p:sldId id="971" r:id="rId40"/>
    <p:sldId id="1032" r:id="rId41"/>
    <p:sldId id="802" r:id="rId42"/>
    <p:sldId id="974" r:id="rId43"/>
    <p:sldId id="975" r:id="rId44"/>
    <p:sldId id="976" r:id="rId45"/>
    <p:sldId id="1009" r:id="rId46"/>
    <p:sldId id="973" r:id="rId47"/>
    <p:sldId id="978" r:id="rId48"/>
    <p:sldId id="979" r:id="rId49"/>
    <p:sldId id="980" r:id="rId50"/>
    <p:sldId id="981" r:id="rId51"/>
    <p:sldId id="982" r:id="rId52"/>
    <p:sldId id="985" r:id="rId53"/>
    <p:sldId id="986" r:id="rId54"/>
    <p:sldId id="977" r:id="rId55"/>
    <p:sldId id="987" r:id="rId56"/>
    <p:sldId id="984" r:id="rId57"/>
    <p:sldId id="988" r:id="rId58"/>
    <p:sldId id="968" r:id="rId59"/>
    <p:sldId id="850" r:id="rId60"/>
    <p:sldId id="856" r:id="rId61"/>
    <p:sldId id="857" r:id="rId62"/>
    <p:sldId id="858" r:id="rId63"/>
    <p:sldId id="855" r:id="rId64"/>
    <p:sldId id="891" r:id="rId65"/>
    <p:sldId id="892" r:id="rId66"/>
    <p:sldId id="893" r:id="rId67"/>
    <p:sldId id="969" r:id="rId68"/>
    <p:sldId id="817" r:id="rId69"/>
    <p:sldId id="989" r:id="rId70"/>
    <p:sldId id="945" r:id="rId71"/>
    <p:sldId id="931" r:id="rId72"/>
    <p:sldId id="932" r:id="rId73"/>
    <p:sldId id="933" r:id="rId74"/>
    <p:sldId id="965" r:id="rId75"/>
    <p:sldId id="934" r:id="rId76"/>
    <p:sldId id="1057" r:id="rId77"/>
    <p:sldId id="1050" r:id="rId78"/>
    <p:sldId id="1051" r:id="rId79"/>
    <p:sldId id="1052" r:id="rId80"/>
    <p:sldId id="1053" r:id="rId81"/>
    <p:sldId id="1054" r:id="rId82"/>
    <p:sldId id="1055" r:id="rId83"/>
    <p:sldId id="1056" r:id="rId84"/>
    <p:sldId id="930" r:id="rId85"/>
    <p:sldId id="990" r:id="rId86"/>
    <p:sldId id="991" r:id="rId87"/>
    <p:sldId id="1023" r:id="rId88"/>
    <p:sldId id="992" r:id="rId89"/>
    <p:sldId id="993" r:id="rId90"/>
    <p:sldId id="996" r:id="rId91"/>
    <p:sldId id="994" r:id="rId92"/>
    <p:sldId id="1025" r:id="rId93"/>
    <p:sldId id="997" r:id="rId94"/>
    <p:sldId id="1001" r:id="rId95"/>
    <p:sldId id="1033" r:id="rId96"/>
    <p:sldId id="1002" r:id="rId97"/>
    <p:sldId id="869" r:id="rId98"/>
    <p:sldId id="871" r:id="rId99"/>
    <p:sldId id="870" r:id="rId100"/>
    <p:sldId id="942" r:id="rId101"/>
    <p:sldId id="943" r:id="rId102"/>
    <p:sldId id="864" r:id="rId103"/>
    <p:sldId id="865" r:id="rId104"/>
    <p:sldId id="956" r:id="rId105"/>
    <p:sldId id="999" r:id="rId106"/>
    <p:sldId id="1026" r:id="rId107"/>
    <p:sldId id="845" r:id="rId108"/>
    <p:sldId id="1010" r:id="rId109"/>
    <p:sldId id="909" r:id="rId110"/>
    <p:sldId id="1058" r:id="rId111"/>
    <p:sldId id="1034" r:id="rId112"/>
    <p:sldId id="958" r:id="rId113"/>
    <p:sldId id="1035" r:id="rId114"/>
    <p:sldId id="960" r:id="rId115"/>
    <p:sldId id="1036" r:id="rId116"/>
    <p:sldId id="961" r:id="rId117"/>
    <p:sldId id="925" r:id="rId118"/>
    <p:sldId id="896" r:id="rId119"/>
    <p:sldId id="962" r:id="rId120"/>
    <p:sldId id="1006" r:id="rId121"/>
    <p:sldId id="1027" r:id="rId122"/>
    <p:sldId id="1011" r:id="rId123"/>
    <p:sldId id="1037" r:id="rId124"/>
    <p:sldId id="1038" r:id="rId125"/>
    <p:sldId id="983" r:id="rId126"/>
    <p:sldId id="1012" r:id="rId127"/>
    <p:sldId id="1013" r:id="rId128"/>
    <p:sldId id="1014" r:id="rId129"/>
    <p:sldId id="1059" r:id="rId130"/>
    <p:sldId id="1015" r:id="rId131"/>
    <p:sldId id="1016" r:id="rId132"/>
    <p:sldId id="1018" r:id="rId133"/>
    <p:sldId id="1017" r:id="rId134"/>
    <p:sldId id="1041" r:id="rId135"/>
    <p:sldId id="1019" r:id="rId136"/>
    <p:sldId id="900" r:id="rId137"/>
    <p:sldId id="876" r:id="rId138"/>
    <p:sldId id="877" r:id="rId139"/>
    <p:sldId id="923" r:id="rId140"/>
    <p:sldId id="416" r:id="rId141"/>
    <p:sldId id="1040" r:id="rId142"/>
    <p:sldId id="1042" r:id="rId143"/>
    <p:sldId id="1028" r:id="rId144"/>
    <p:sldId id="970" r:id="rId145"/>
    <p:sldId id="1003" r:id="rId146"/>
    <p:sldId id="941" r:id="rId147"/>
    <p:sldId id="950" r:id="rId148"/>
    <p:sldId id="951" r:id="rId149"/>
    <p:sldId id="952" r:id="rId150"/>
    <p:sldId id="1004" r:id="rId151"/>
    <p:sldId id="953" r:id="rId152"/>
    <p:sldId id="913" r:id="rId153"/>
    <p:sldId id="1005"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varScale="1">
        <p:scale>
          <a:sx n="101" d="100"/>
          <a:sy n="101" d="100"/>
        </p:scale>
        <p:origin x="101" y="62"/>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2022-10-01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33</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34</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35</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59</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p>
        </p:txBody>
      </p:sp>
      <p:sp>
        <p:nvSpPr>
          <p:cNvPr id="4" name="Slide Number Placeholder 3"/>
          <p:cNvSpPr>
            <a:spLocks noGrp="1"/>
          </p:cNvSpPr>
          <p:nvPr>
            <p:ph type="sldNum" sz="quarter" idx="10"/>
          </p:nvPr>
        </p:nvSpPr>
        <p:spPr/>
        <p:txBody>
          <a:bodyPr/>
          <a:lstStyle/>
          <a:p>
            <a:fld id="{59C334D6-74E3-493C-842C-2A0D832D0681}" type="slidenum">
              <a:rPr lang="en-US" smtClean="0"/>
              <a:t>3</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err="1"/>
              <a:t>Nosek</a:t>
            </a:r>
            <a:r>
              <a:rPr lang="en-US" dirty="0"/>
              <a:t>, NAS.Sackler.2017.03.10</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Button</a:t>
            </a:r>
            <a:r>
              <a:rPr lang="en-US" baseline="0" dirty="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Biology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possibilities</a:t>
            </a:r>
            <a:r>
              <a:rPr lang="en-US" baseline="0" dirty="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Across</a:t>
            </a:r>
            <a:r>
              <a:rPr lang="en-US" baseline="0" dirty="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in my interest to replicate – myself or others – to evaluate validity and</a:t>
            </a:r>
            <a:r>
              <a:rPr lang="en-US" baseline="0" dirty="0"/>
              <a:t> improve precision in effect estimates (redundant).  </a:t>
            </a:r>
            <a:r>
              <a:rPr lang="en-US" dirty="0">
                <a:effectLst/>
              </a:rPr>
              <a:t>Replication is worth</a:t>
            </a:r>
            <a:r>
              <a:rPr lang="en-US" baseline="0" dirty="0">
                <a:effectLst/>
              </a:rPr>
              <a:t> next to zero (</a:t>
            </a:r>
            <a:r>
              <a:rPr lang="en-US" baseline="0" dirty="0" err="1">
                <a:effectLst/>
              </a:rPr>
              <a:t>Makel</a:t>
            </a:r>
            <a:r>
              <a:rPr lang="en-US" baseline="0" dirty="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Irreproducible results will get in and stay in the literature (examples from bio-med).  </a:t>
            </a:r>
            <a:r>
              <a:rPr lang="en-US" baseline="0" dirty="0" err="1"/>
              <a:t>Prinz</a:t>
            </a:r>
            <a:r>
              <a:rPr lang="en-US" baseline="0" dirty="0"/>
              <a:t> and Begley articles (make sure to summarize accurately)</a:t>
            </a:r>
          </a:p>
          <a:p>
            <a:endParaRPr lang="en-US" dirty="0"/>
          </a:p>
          <a:p>
            <a:endParaRPr lang="en-US" dirty="0"/>
          </a:p>
          <a:p>
            <a:endParaRPr lang="en-US" dirty="0"/>
          </a:p>
          <a:p>
            <a:r>
              <a:rPr lang="en-US" dirty="0"/>
              <a:t>The Nature article by folks in bio-medicine is great.</a:t>
            </a:r>
            <a:r>
              <a:rPr lang="en-US" baseline="0" dirty="0"/>
              <a:t>  The solution they offer is a popular one in commentators from the other sciences -- raise publishing standards.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4</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21</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26</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27</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31</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32</a:t>
            </a:fld>
            <a:endParaRPr lang="de-DE"/>
          </a:p>
        </p:txBody>
      </p:sp>
    </p:spTree>
    <p:extLst>
      <p:ext uri="{BB962C8B-B14F-4D97-AF65-F5344CB8AC3E}">
        <p14:creationId xmlns:p14="http://schemas.microsoft.com/office/powerpoint/2010/main" val="1520038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59741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2022-10-01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2022-10-01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2022-10-01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2022-10-01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2022-10-01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2022-10-01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6" r:id="rId15"/>
    <p:sldLayoutId id="21474836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hyperlink" Target="https://www.worldbank.org/en/research/dime/data-and-analytics" TargetMode="Externa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85.jpg"/><Relationship Id="rId4" Type="http://schemas.openxmlformats.org/officeDocument/2006/relationships/image" Target="../media/image84.png"/></Relationships>
</file>

<file path=ppt/slides/_rels/slide1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84.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hyperlink" Target="https://www.nber.org/papers/w0001"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Context, and 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a:t>World Bank, 2022-10-04</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a:p>
            <a:r>
              <a:rPr lang="en-US" dirty="0"/>
              <a:t>Pre-registration of trials, experiments, and analyses</a:t>
            </a:r>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34243074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A7C2-D0B2-D913-5740-FEC014C282A2}"/>
              </a:ext>
            </a:extLst>
          </p:cNvPr>
          <p:cNvSpPr>
            <a:spLocks noGrp="1"/>
          </p:cNvSpPr>
          <p:nvPr>
            <p:ph type="title"/>
          </p:nvPr>
        </p:nvSpPr>
        <p:spPr/>
        <p:txBody>
          <a:bodyPr/>
          <a:lstStyle/>
          <a:p>
            <a:r>
              <a:rPr lang="en-US" dirty="0"/>
              <a:t>But I don’t need to tell you that</a:t>
            </a:r>
          </a:p>
        </p:txBody>
      </p:sp>
      <p:sp>
        <p:nvSpPr>
          <p:cNvPr id="3" name="Content Placeholder 2">
            <a:extLst>
              <a:ext uri="{FF2B5EF4-FFF2-40B4-BE49-F238E27FC236}">
                <a16:creationId xmlns:a16="http://schemas.microsoft.com/office/drawing/2014/main" id="{C8481FDD-765A-7F68-0611-3BF1A5368008}"/>
              </a:ext>
            </a:extLst>
          </p:cNvPr>
          <p:cNvSpPr>
            <a:spLocks noGrp="1"/>
          </p:cNvSpPr>
          <p:nvPr>
            <p:ph sz="half" idx="1"/>
          </p:nvPr>
        </p:nvSpPr>
        <p:spPr/>
        <p:txBody>
          <a:bodyPr/>
          <a:lstStyle/>
          <a:p>
            <a:r>
              <a:rPr lang="en-US" dirty="0"/>
              <a:t>DIME Wiki, Handbook, this course!</a:t>
            </a:r>
          </a:p>
          <a:p>
            <a:r>
              <a:rPr lang="en-US" dirty="0">
                <a:hlinkClick r:id="rId2"/>
              </a:rPr>
              <a:t>https://www.worldbank.org/en/research/dime/data-and-analytics</a:t>
            </a:r>
            <a:r>
              <a:rPr lang="en-US" dirty="0"/>
              <a:t> </a:t>
            </a:r>
          </a:p>
        </p:txBody>
      </p:sp>
      <p:pic>
        <p:nvPicPr>
          <p:cNvPr id="6" name="Content Placeholder 5">
            <a:extLst>
              <a:ext uri="{FF2B5EF4-FFF2-40B4-BE49-F238E27FC236}">
                <a16:creationId xmlns:a16="http://schemas.microsoft.com/office/drawing/2014/main" id="{C5A1216E-08E0-129F-A28F-3EA42701E3A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40032" y="1825625"/>
            <a:ext cx="3045936" cy="4351338"/>
          </a:xfrm>
        </p:spPr>
      </p:pic>
    </p:spTree>
    <p:extLst>
      <p:ext uri="{BB962C8B-B14F-4D97-AF65-F5344CB8AC3E}">
        <p14:creationId xmlns:p14="http://schemas.microsoft.com/office/powerpoint/2010/main" val="10082766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5</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manual… </a:t>
            </a:r>
            <a:br>
              <a:rPr lang="en-US" sz="5400" dirty="0"/>
            </a:br>
            <a:r>
              <a:rPr lang="en-US" sz="4000" i="1" dirty="0"/>
              <a:t>(or at least not some key parts)</a:t>
            </a:r>
            <a:endParaRPr lang="en-US" sz="5400" i="1" dirty="0"/>
          </a:p>
        </p:txBody>
      </p:sp>
    </p:spTree>
    <p:extLst>
      <p:ext uri="{BB962C8B-B14F-4D97-AF65-F5344CB8AC3E}">
        <p14:creationId xmlns:p14="http://schemas.microsoft.com/office/powerpoint/2010/main" val="3169946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
        <p:nvSpPr>
          <p:cNvPr id="5" name="TextBox 4">
            <a:extLst>
              <a:ext uri="{FF2B5EF4-FFF2-40B4-BE49-F238E27FC236}">
                <a16:creationId xmlns:a16="http://schemas.microsoft.com/office/drawing/2014/main" id="{6F2C50B8-3AFD-8C26-6557-A0A7136A1D26}"/>
              </a:ext>
            </a:extLst>
          </p:cNvPr>
          <p:cNvSpPr txBox="1"/>
          <p:nvPr/>
        </p:nvSpPr>
        <p:spPr>
          <a:xfrm>
            <a:off x="672575" y="2493818"/>
            <a:ext cx="10681224" cy="2585323"/>
          </a:xfrm>
          <a:prstGeom prst="rect">
            <a:avLst/>
          </a:prstGeom>
          <a:solidFill>
            <a:schemeClr val="bg1"/>
          </a:solidFill>
          <a:ln>
            <a:solidFill>
              <a:srgbClr val="B31B1B"/>
            </a:solidFill>
          </a:ln>
        </p:spPr>
        <p:txBody>
          <a:bodyPr wrap="square" rtlCol="0">
            <a:spAutoFit/>
          </a:bodyPr>
          <a:lstStyle/>
          <a:p>
            <a:pPr algn="ctr"/>
            <a:r>
              <a:rPr lang="en-US" sz="5400" dirty="0"/>
              <a:t>Write re-usable code</a:t>
            </a:r>
          </a:p>
          <a:p>
            <a:pPr algn="ctr"/>
            <a:r>
              <a:rPr lang="en-US" sz="5400" dirty="0"/>
              <a:t>Use primitive I/O to read parameter files</a:t>
            </a:r>
          </a:p>
        </p:txBody>
      </p:sp>
    </p:spTree>
    <p:extLst>
      <p:ext uri="{BB962C8B-B14F-4D97-AF65-F5344CB8AC3E}">
        <p14:creationId xmlns:p14="http://schemas.microsoft.com/office/powerpoint/2010/main" val="5673005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
        <p:nvSpPr>
          <p:cNvPr id="5" name="TextBox 4">
            <a:extLst>
              <a:ext uri="{FF2B5EF4-FFF2-40B4-BE49-F238E27FC236}">
                <a16:creationId xmlns:a16="http://schemas.microsoft.com/office/drawing/2014/main" id="{4D152C9B-6AF6-6303-AA2A-18C16F32ACD6}"/>
              </a:ext>
            </a:extLst>
          </p:cNvPr>
          <p:cNvSpPr txBox="1"/>
          <p:nvPr/>
        </p:nvSpPr>
        <p:spPr>
          <a:xfrm>
            <a:off x="672575" y="2493818"/>
            <a:ext cx="10681224" cy="1754326"/>
          </a:xfrm>
          <a:prstGeom prst="rect">
            <a:avLst/>
          </a:prstGeom>
          <a:solidFill>
            <a:schemeClr val="bg1"/>
          </a:solidFill>
          <a:ln>
            <a:solidFill>
              <a:srgbClr val="B31B1B"/>
            </a:solidFill>
          </a:ln>
        </p:spPr>
        <p:txBody>
          <a:bodyPr wrap="square" rtlCol="0">
            <a:spAutoFit/>
          </a:bodyPr>
          <a:lstStyle/>
          <a:p>
            <a:pPr algn="ctr"/>
            <a:r>
              <a:rPr lang="en-US" sz="5400" dirty="0"/>
              <a:t>Re-use code files (ado)</a:t>
            </a:r>
          </a:p>
          <a:p>
            <a:pPr algn="ctr"/>
            <a:r>
              <a:rPr lang="en-US" sz="5400" dirty="0"/>
              <a:t>Use relative or root-relative paths</a:t>
            </a:r>
          </a:p>
        </p:txBody>
      </p:sp>
    </p:spTree>
    <p:extLst>
      <p:ext uri="{BB962C8B-B14F-4D97-AF65-F5344CB8AC3E}">
        <p14:creationId xmlns:p14="http://schemas.microsoft.com/office/powerpoint/2010/main" val="15142711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Pre-registration</a:t>
            </a:r>
          </a:p>
        </p:txBody>
      </p:sp>
      <p:sp>
        <p:nvSpPr>
          <p:cNvPr id="3" name="Content Placeholder 2"/>
          <p:cNvSpPr>
            <a:spLocks noGrp="1"/>
          </p:cNvSpPr>
          <p:nvPr>
            <p:ph idx="1"/>
          </p:nvPr>
        </p:nvSpPr>
        <p:spPr/>
        <p:txBody>
          <a:bodyPr>
            <a:normAutofit/>
          </a:bodyPr>
          <a:lstStyle/>
          <a:p>
            <a:r>
              <a:rPr lang="en-US" sz="3600" dirty="0"/>
              <a:t>“That information is especially helpful in research that emphasizes </a:t>
            </a:r>
            <a:r>
              <a:rPr lang="en-US" sz="4000" b="1" dirty="0">
                <a:solidFill>
                  <a:schemeClr val="accent1">
                    <a:lumMod val="75000"/>
                  </a:schemeClr>
                </a:solidFill>
              </a:rPr>
              <a:t>null hypothesis significance testing</a:t>
            </a:r>
            <a:r>
              <a:rPr lang="en-US" sz="3600" dirty="0"/>
              <a:t>. </a:t>
            </a:r>
          </a:p>
          <a:p>
            <a:r>
              <a:rPr lang="en-US" sz="3600" dirty="0"/>
              <a:t>A thorough preregistration promotes transparency and openness and </a:t>
            </a:r>
            <a:r>
              <a:rPr lang="en-US" sz="3600" b="1" dirty="0">
                <a:solidFill>
                  <a:schemeClr val="accent4">
                    <a:lumMod val="75000"/>
                  </a:schemeClr>
                </a:solidFill>
              </a:rPr>
              <a:t>protects researchers from suspicions of p-hacking</a:t>
            </a:r>
            <a:r>
              <a:rPr lang="en-US" sz="3600" dirty="0"/>
              <a:t>.” </a:t>
            </a:r>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dirty="0"/>
              <a:t>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sz="5300" b="1" dirty="0"/>
              <a:t>I want to focus on the economics!</a:t>
            </a:r>
            <a:endParaRPr lang="en-US" b="1" dirty="0"/>
          </a:p>
        </p:txBody>
      </p:sp>
    </p:spTree>
    <p:extLst>
      <p:ext uri="{BB962C8B-B14F-4D97-AF65-F5344CB8AC3E}">
        <p14:creationId xmlns:p14="http://schemas.microsoft.com/office/powerpoint/2010/main" val="16900482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IT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0934-1DE4-11D1-16D9-70A6D7F2D4A8}"/>
              </a:ext>
            </a:extLst>
          </p:cNvPr>
          <p:cNvSpPr>
            <a:spLocks noGrp="1"/>
          </p:cNvSpPr>
          <p:nvPr>
            <p:ph type="title"/>
          </p:nvPr>
        </p:nvSpPr>
        <p:spPr/>
        <p:txBody>
          <a:bodyPr/>
          <a:lstStyle/>
          <a:p>
            <a:r>
              <a:rPr lang="en-US" dirty="0"/>
              <a:t>Luckily, you have DIME</a:t>
            </a:r>
          </a:p>
        </p:txBody>
      </p:sp>
      <p:pic>
        <p:nvPicPr>
          <p:cNvPr id="5" name="Content Placeholder 4">
            <a:extLst>
              <a:ext uri="{FF2B5EF4-FFF2-40B4-BE49-F238E27FC236}">
                <a16:creationId xmlns:a16="http://schemas.microsoft.com/office/drawing/2014/main" id="{90ECE1CE-37C0-7311-1DD2-8672C1A8EC85}"/>
              </a:ext>
            </a:extLst>
          </p:cNvPr>
          <p:cNvPicPr>
            <a:picLocks noGrp="1" noChangeAspect="1"/>
          </p:cNvPicPr>
          <p:nvPr>
            <p:ph idx="1"/>
          </p:nvPr>
        </p:nvPicPr>
        <p:blipFill>
          <a:blip r:embed="rId2"/>
          <a:stretch>
            <a:fillRect/>
          </a:stretch>
        </p:blipFill>
        <p:spPr>
          <a:xfrm>
            <a:off x="2633748" y="1825625"/>
            <a:ext cx="6924503" cy="4351338"/>
          </a:xfrm>
        </p:spPr>
      </p:pic>
    </p:spTree>
    <p:extLst>
      <p:ext uri="{BB962C8B-B14F-4D97-AF65-F5344CB8AC3E}">
        <p14:creationId xmlns:p14="http://schemas.microsoft.com/office/powerpoint/2010/main" val="114467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Registered Reports</a:t>
            </a:r>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a:hlinkClick r:id="rId2"/>
              </a:rPr>
              <a:t>https://cos.io/rr</a:t>
            </a:r>
            <a:r>
              <a:rPr lang="en-US" sz="3200" dirty="0"/>
              <a:t> </a:t>
            </a:r>
          </a:p>
          <a:p>
            <a:pPr lvl="1"/>
            <a:r>
              <a:rPr lang="en-US" sz="3600" dirty="0"/>
              <a:t>Chambers (2014)</a:t>
            </a:r>
          </a:p>
          <a:p>
            <a:pPr lvl="1"/>
            <a:r>
              <a:rPr lang="en-US" sz="3600" dirty="0" err="1"/>
              <a:t>Nosek</a:t>
            </a:r>
            <a:r>
              <a:rPr lang="en-US" sz="3600" dirty="0"/>
              <a:t> &amp; </a:t>
            </a:r>
            <a:r>
              <a:rPr lang="en-US" sz="3600" dirty="0" err="1"/>
              <a:t>Lakens</a:t>
            </a:r>
            <a:r>
              <a:rPr lang="en-US" sz="3600" dirty="0"/>
              <a:t> (2014)</a:t>
            </a:r>
          </a:p>
          <a:p>
            <a:pPr lvl="1"/>
            <a:endParaRPr lang="en-US" sz="3600" dirty="0"/>
          </a:p>
          <a:p>
            <a:endParaRPr lang="en-US" sz="3600" dirty="0"/>
          </a:p>
          <a:p>
            <a:endParaRPr lang="en-US" sz="3600" dirty="0"/>
          </a:p>
          <a:p>
            <a:r>
              <a:rPr lang="en-US" sz="3600" dirty="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b="1" dirty="0"/>
              <a:t>Some thoughts for the role of Faculty</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Encourage students to learn new skills outside of economics</a:t>
            </a:r>
            <a:br>
              <a:rPr lang="en-US" dirty="0"/>
            </a:br>
            <a:r>
              <a:rPr lang="en-US" sz="2000" i="1" dirty="0"/>
              <a:t>Even or especially if you do not have the time to do so</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br>
              <a:rPr lang="en-US" dirty="0"/>
            </a:br>
            <a:r>
              <a:rPr lang="en-US" sz="2000" i="1" dirty="0"/>
              <a:t>automated re-runs on </a:t>
            </a:r>
            <a:r>
              <a:rPr lang="en-US" sz="2000" i="1" dirty="0" err="1"/>
              <a:t>Github</a:t>
            </a:r>
            <a:r>
              <a:rPr lang="en-US" sz="2000" i="1" dirty="0"/>
              <a:t>, which particular release to review, refusing emailed copies</a:t>
            </a:r>
            <a:endParaRPr lang="en-US" sz="2400"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3"/>
            </a:pPr>
            <a:r>
              <a:rPr lang="en-US" dirty="0"/>
              <a:t>Incentivize reproducibility</a:t>
            </a:r>
            <a:br>
              <a:rPr lang="en-US" dirty="0"/>
            </a:br>
            <a:r>
              <a:rPr lang="en-US" sz="2000" i="1" dirty="0"/>
              <a:t>For robustness, for efficiency, but also training for exposure to the discipline. Example: Replication Challenges </a:t>
            </a:r>
            <a:endParaRPr lang="en-US" i="1" dirty="0"/>
          </a:p>
        </p:txBody>
      </p:sp>
    </p:spTree>
    <p:extLst>
      <p:ext uri="{BB962C8B-B14F-4D97-AF65-F5344CB8AC3E}">
        <p14:creationId xmlns:p14="http://schemas.microsoft.com/office/powerpoint/2010/main" val="21414906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a:t>bioRxiv</a:t>
            </a:r>
            <a:r>
              <a:rPr lang="en-US" sz="3600" dirty="0"/>
              <a:t> (2013)</a:t>
            </a:r>
          </a:p>
          <a:p>
            <a:pPr lvl="1"/>
            <a:r>
              <a:rPr lang="en-US" sz="3600" dirty="0" err="1"/>
              <a:t>PsyArXiv</a:t>
            </a:r>
            <a:r>
              <a:rPr lang="en-US" sz="3600" dirty="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So we’re good, right?</a:t>
            </a:r>
            <a:endParaRPr lang="en-US" dirty="0">
              <a:solidFill>
                <a:schemeClr val="bg1"/>
              </a:solidFill>
            </a:endParaRPr>
          </a:p>
        </p:txBody>
      </p:sp>
    </p:spTree>
    <p:extLst>
      <p:ext uri="{BB962C8B-B14F-4D97-AF65-F5344CB8AC3E}">
        <p14:creationId xmlns:p14="http://schemas.microsoft.com/office/powerpoint/2010/main" val="2704832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61665"/>
          </a:xfrm>
          <a:prstGeom prst="rect">
            <a:avLst/>
          </a:prstGeom>
          <a:noFill/>
        </p:spPr>
        <p:txBody>
          <a:bodyPr wrap="square" rtlCol="0">
            <a:spAutoFit/>
          </a:bodyPr>
          <a:lstStyle/>
          <a:p>
            <a:pPr algn="ctr"/>
            <a:r>
              <a:rPr lang="en-US" sz="2400" dirty="0">
                <a:solidFill>
                  <a:schemeClr val="bg1"/>
                </a:solidFill>
              </a:rPr>
              <a:t>Hm….</a:t>
            </a:r>
            <a:endParaRPr lang="en-US" sz="400" dirty="0">
              <a:solidFill>
                <a:schemeClr val="bg1"/>
              </a:solidFill>
            </a:endParaRPr>
          </a:p>
        </p:txBody>
      </p:sp>
    </p:spTree>
    <p:extLst>
      <p:ext uri="{BB962C8B-B14F-4D97-AF65-F5344CB8AC3E}">
        <p14:creationId xmlns:p14="http://schemas.microsoft.com/office/powerpoint/2010/main" val="2761615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A bit of background</a:t>
            </a:r>
            <a:endParaRPr lang="en-US" dirty="0">
              <a:solidFill>
                <a:schemeClr val="bg1"/>
              </a:solidFill>
            </a:endParaRPr>
          </a:p>
        </p:txBody>
      </p:sp>
    </p:spTree>
    <p:extLst>
      <p:ext uri="{BB962C8B-B14F-4D97-AF65-F5344CB8AC3E}">
        <p14:creationId xmlns:p14="http://schemas.microsoft.com/office/powerpoint/2010/main" val="1978764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Context</a:t>
            </a:r>
          </a:p>
        </p:txBody>
      </p:sp>
    </p:spTree>
    <p:extLst>
      <p:ext uri="{BB962C8B-B14F-4D97-AF65-F5344CB8AC3E}">
        <p14:creationId xmlns:p14="http://schemas.microsoft.com/office/powerpoint/2010/main" val="3350473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sz="half" idx="1"/>
          </p:nvPr>
        </p:nvSpPr>
        <p:spPr>
          <a:ln w="38100" cap="rnd">
            <a:solidFill>
              <a:srgbClr val="C00000"/>
            </a:solidFill>
          </a:ln>
        </p:spPr>
        <p:txBody>
          <a:bodyPr>
            <a:normAutofit/>
          </a:bodyPr>
          <a:lstStyle/>
          <a:p>
            <a:r>
              <a:rPr lang="en-US" sz="4400" dirty="0"/>
              <a:t>Results in the paper were actually produced by the code (as claimed)</a:t>
            </a:r>
          </a:p>
        </p:txBody>
      </p:sp>
      <p:sp>
        <p:nvSpPr>
          <p:cNvPr id="3" name="Content Placeholder 2">
            <a:extLst>
              <a:ext uri="{FF2B5EF4-FFF2-40B4-BE49-F238E27FC236}">
                <a16:creationId xmlns:a16="http://schemas.microsoft.com/office/drawing/2014/main" id="{C5A23CAC-A8F1-7941-A02E-899B7E70FF0C}"/>
              </a:ext>
            </a:extLst>
          </p:cNvPr>
          <p:cNvSpPr>
            <a:spLocks noGrp="1"/>
          </p:cNvSpPr>
          <p:nvPr>
            <p:ph sz="half" idx="2"/>
          </p:nvPr>
        </p:nvSpPr>
        <p:spPr>
          <a:ln w="38100" cap="rnd">
            <a:solidFill>
              <a:srgbClr val="C00000"/>
            </a:solidFill>
          </a:ln>
        </p:spPr>
        <p:txBody>
          <a:bodyPr vert="horz" lIns="91440" tIns="45720" rIns="91440" bIns="45720" rtlCol="0">
            <a:normAutofit/>
          </a:bodyPr>
          <a:lstStyle/>
          <a:p>
            <a:r>
              <a:rPr lang="en-US" sz="4400" dirty="0"/>
              <a:t>Replication package has a complete and exhaustive description of what is needed to produce those results</a:t>
            </a:r>
          </a:p>
          <a:p>
            <a:endParaRPr lang="en-US" sz="4400" dirty="0"/>
          </a:p>
        </p:txBody>
      </p:sp>
    </p:spTree>
    <p:extLst>
      <p:ext uri="{BB962C8B-B14F-4D97-AF65-F5344CB8AC3E}">
        <p14:creationId xmlns:p14="http://schemas.microsoft.com/office/powerpoint/2010/main" val="2562520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This reproducibility crisis thing….</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https://doi.org/10.1073/pnas.1708272114</a:t>
            </a:r>
            <a:r>
              <a:rPr lang="en-US" sz="1100" dirty="0"/>
              <a:t> </a:t>
            </a:r>
          </a:p>
        </p:txBody>
      </p:sp>
    </p:spTree>
    <p:extLst>
      <p:ext uri="{BB962C8B-B14F-4D97-AF65-F5344CB8AC3E}">
        <p14:creationId xmlns:p14="http://schemas.microsoft.com/office/powerpoint/2010/main" val="3066041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a:t>
            </a:r>
            <a:r>
              <a:rPr lang="en-US" b="1" u="sng" dirty="0"/>
              <a:t>NOT</a:t>
            </a:r>
            <a:r>
              <a:rPr lang="en-US" dirty="0"/>
              <a:t>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sz="half" idx="1"/>
          </p:nvPr>
        </p:nvSpPr>
        <p:spPr>
          <a:ln w="38100" cap="rnd">
            <a:solidFill>
              <a:srgbClr val="C00000"/>
            </a:solidFill>
          </a:ln>
        </p:spPr>
        <p:txBody>
          <a:bodyPr>
            <a:normAutofit/>
          </a:bodyPr>
          <a:lstStyle/>
          <a:p>
            <a:r>
              <a:rPr lang="en-US" sz="4400" dirty="0"/>
              <a:t>Results in the paper are “right”</a:t>
            </a:r>
          </a:p>
        </p:txBody>
      </p:sp>
      <p:sp>
        <p:nvSpPr>
          <p:cNvPr id="3" name="Content Placeholder 2">
            <a:extLst>
              <a:ext uri="{FF2B5EF4-FFF2-40B4-BE49-F238E27FC236}">
                <a16:creationId xmlns:a16="http://schemas.microsoft.com/office/drawing/2014/main" id="{C5A23CAC-A8F1-7941-A02E-899B7E70FF0C}"/>
              </a:ext>
            </a:extLst>
          </p:cNvPr>
          <p:cNvSpPr>
            <a:spLocks noGrp="1"/>
          </p:cNvSpPr>
          <p:nvPr>
            <p:ph sz="half" idx="2"/>
          </p:nvPr>
        </p:nvSpPr>
        <p:spPr>
          <a:ln w="38100" cap="rnd">
            <a:solidFill>
              <a:srgbClr val="C00000"/>
            </a:solidFill>
          </a:ln>
        </p:spPr>
        <p:txBody>
          <a:bodyPr vert="horz" lIns="91440" tIns="45720" rIns="91440" bIns="45720" rtlCol="0">
            <a:normAutofit/>
          </a:bodyPr>
          <a:lstStyle/>
          <a:p>
            <a:r>
              <a:rPr lang="en-US" sz="4400" dirty="0"/>
              <a:t>Replication package will work in two months time</a:t>
            </a:r>
          </a:p>
          <a:p>
            <a:endParaRPr lang="en-US" sz="4400" dirty="0"/>
          </a:p>
        </p:txBody>
      </p:sp>
    </p:spTree>
    <p:extLst>
      <p:ext uri="{BB962C8B-B14F-4D97-AF65-F5344CB8AC3E}">
        <p14:creationId xmlns:p14="http://schemas.microsoft.com/office/powerpoint/2010/main" val="410397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a:t>
            </a:r>
            <a:r>
              <a:rPr lang="en-US" b="1" u="sng" dirty="0"/>
              <a:t>ALSO</a:t>
            </a:r>
            <a:r>
              <a:rPr lang="en-US" dirty="0"/>
              <a:t>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idx="1"/>
          </p:nvPr>
        </p:nvSpPr>
        <p:spPr>
          <a:ln w="38100" cap="rnd">
            <a:solidFill>
              <a:srgbClr val="C00000"/>
            </a:solidFill>
          </a:ln>
        </p:spPr>
        <p:txBody>
          <a:bodyPr>
            <a:normAutofit/>
          </a:bodyPr>
          <a:lstStyle/>
          <a:p>
            <a:r>
              <a:rPr lang="en-US" sz="4400" dirty="0"/>
              <a:t>It may be worth your while to start thinking about replicating or generalizing the results! (</a:t>
            </a:r>
            <a:r>
              <a:rPr lang="en-US" sz="4400" i="1" dirty="0"/>
              <a:t>Plausibility</a:t>
            </a:r>
            <a:r>
              <a:rPr lang="en-US" sz="4400" dirty="0"/>
              <a:t>)</a:t>
            </a:r>
          </a:p>
        </p:txBody>
      </p:sp>
    </p:spTree>
    <p:extLst>
      <p:ext uri="{BB962C8B-B14F-4D97-AF65-F5344CB8AC3E}">
        <p14:creationId xmlns:p14="http://schemas.microsoft.com/office/powerpoint/2010/main" val="2210344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“crisis” in the 60s and 70s</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a:t>Source: </a:t>
            </a:r>
            <a:r>
              <a:rPr lang="en-US" dirty="0" err="1"/>
              <a:t>Nosek</a:t>
            </a:r>
            <a:r>
              <a:rPr lang="en-US" dirty="0"/>
              <a:t> </a:t>
            </a:r>
            <a:r>
              <a:rPr lang="en-US" dirty="0" err="1"/>
              <a:t>Sackler</a:t>
            </a:r>
            <a:r>
              <a:rPr lang="en-US" dirty="0"/>
              <a:t> talk 2017</a:t>
            </a:r>
          </a:p>
        </p:txBody>
      </p:sp>
    </p:spTree>
    <p:extLst>
      <p:ext uri="{BB962C8B-B14F-4D97-AF65-F5344CB8AC3E}">
        <p14:creationId xmlns:p14="http://schemas.microsoft.com/office/powerpoint/2010/main" val="27209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354765"/>
          </a:xfrm>
          <a:prstGeom prst="rect">
            <a:avLst/>
          </a:prstGeom>
          <a:noFill/>
        </p:spPr>
        <p:txBody>
          <a:bodyPr wrap="square" rtlCol="0">
            <a:spAutoFit/>
          </a:bodyPr>
          <a:lstStyle/>
          <a:p>
            <a:pPr algn="ctr"/>
            <a:r>
              <a:rPr lang="en-US" sz="8800" dirty="0">
                <a:solidFill>
                  <a:schemeClr val="bg1"/>
                </a:solidFill>
              </a:rPr>
              <a:t>But some things HAVE changed!</a:t>
            </a:r>
            <a:br>
              <a:rPr lang="en-US" sz="8800" dirty="0">
                <a:solidFill>
                  <a:schemeClr val="bg1"/>
                </a:solidFill>
              </a:rPr>
            </a:br>
            <a:r>
              <a:rPr lang="en-US" sz="3600" dirty="0">
                <a:solidFill>
                  <a:schemeClr val="bg1"/>
                </a:solidFill>
              </a:rPr>
              <a:t>A bit of history…</a:t>
            </a:r>
            <a:endParaRPr lang="en-US" dirty="0">
              <a:solidFill>
                <a:schemeClr val="bg1"/>
              </a:solidFill>
            </a:endParaRPr>
          </a:p>
        </p:txBody>
      </p:sp>
    </p:spTree>
    <p:extLst>
      <p:ext uri="{BB962C8B-B14F-4D97-AF65-F5344CB8AC3E}">
        <p14:creationId xmlns:p14="http://schemas.microsoft.com/office/powerpoint/2010/main" val="3236753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
        <p:nvSpPr>
          <p:cNvPr id="2" name="TextBox 1">
            <a:extLst>
              <a:ext uri="{FF2B5EF4-FFF2-40B4-BE49-F238E27FC236}">
                <a16:creationId xmlns:a16="http://schemas.microsoft.com/office/drawing/2014/main" id="{38E568D8-C539-9286-0A40-8BA187ACA11D}"/>
              </a:ext>
            </a:extLst>
          </p:cNvPr>
          <p:cNvSpPr txBox="1"/>
          <p:nvPr/>
        </p:nvSpPr>
        <p:spPr>
          <a:xfrm>
            <a:off x="6915055" y="2750757"/>
            <a:ext cx="785553" cy="369332"/>
          </a:xfrm>
          <a:prstGeom prst="rect">
            <a:avLst/>
          </a:prstGeom>
          <a:noFill/>
        </p:spPr>
        <p:txBody>
          <a:bodyPr wrap="square" rtlCol="0">
            <a:spAutoFit/>
          </a:bodyPr>
          <a:lstStyle/>
          <a:p>
            <a:r>
              <a:rPr lang="en-US" dirty="0"/>
              <a:t>1985!</a:t>
            </a:r>
          </a:p>
        </p:txBody>
      </p:sp>
      <p:cxnSp>
        <p:nvCxnSpPr>
          <p:cNvPr id="9" name="Straight Arrow Connector 8">
            <a:extLst>
              <a:ext uri="{FF2B5EF4-FFF2-40B4-BE49-F238E27FC236}">
                <a16:creationId xmlns:a16="http://schemas.microsoft.com/office/drawing/2014/main" id="{4F059B1B-E72C-3CAD-1B6A-5E05E78821AB}"/>
              </a:ext>
            </a:extLst>
          </p:cNvPr>
          <p:cNvCxnSpPr>
            <a:stCxn id="2" idx="1"/>
          </p:cNvCxnSpPr>
          <p:nvPr/>
        </p:nvCxnSpPr>
        <p:spPr>
          <a:xfrm flipH="1">
            <a:off x="6211874" y="2935423"/>
            <a:ext cx="703181" cy="61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3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buy a car from this guy?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638460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sales person have a good record?</a:t>
            </a:r>
          </a:p>
          <a:p>
            <a:r>
              <a:rPr lang="en-US" sz="4800" dirty="0"/>
              <a:t>Where does the car come from?</a:t>
            </a:r>
          </a:p>
          <a:p>
            <a:r>
              <a:rPr lang="en-US" sz="4800" dirty="0"/>
              <a:t>What do we know about the car?</a:t>
            </a:r>
          </a:p>
        </p:txBody>
      </p:sp>
    </p:spTree>
    <p:extLst>
      <p:ext uri="{BB962C8B-B14F-4D97-AF65-F5344CB8AC3E}">
        <p14:creationId xmlns:p14="http://schemas.microsoft.com/office/powerpoint/2010/main" val="3916073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998373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would you trust this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2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provider have a good record?</a:t>
            </a:r>
          </a:p>
          <a:p>
            <a:r>
              <a:rPr lang="en-US" sz="4800" dirty="0"/>
              <a:t>Where do the data come from?</a:t>
            </a:r>
          </a:p>
          <a:p>
            <a:r>
              <a:rPr lang="en-US" sz="4800" dirty="0"/>
              <a:t>What do we know about the data?</a:t>
            </a:r>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a:t>Metadata!</a:t>
            </a:r>
          </a:p>
        </p:txBody>
      </p:sp>
    </p:spTree>
    <p:extLst>
      <p:ext uri="{BB962C8B-B14F-4D97-AF65-F5344CB8AC3E}">
        <p14:creationId xmlns:p14="http://schemas.microsoft.com/office/powerpoint/2010/main" val="3832023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543653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data</a:t>
            </a:r>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2554545"/>
          </a:xfrm>
          <a:prstGeom prst="rect">
            <a:avLst/>
          </a:prstGeom>
          <a:noFill/>
        </p:spPr>
        <p:txBody>
          <a:bodyPr wrap="square" rtlCol="0">
            <a:spAutoFit/>
          </a:bodyPr>
          <a:lstStyle/>
          <a:p>
            <a:pPr algn="ctr"/>
            <a:r>
              <a:rPr lang="en-US" sz="8800" dirty="0">
                <a:solidFill>
                  <a:schemeClr val="bg1"/>
                </a:solidFill>
              </a:rPr>
              <a:t>Some practical tips</a:t>
            </a:r>
          </a:p>
          <a:p>
            <a:pPr algn="ctr"/>
            <a:r>
              <a:rPr lang="en-US" sz="7200" dirty="0">
                <a:solidFill>
                  <a:schemeClr val="bg1"/>
                </a:solidFill>
              </a:rPr>
              <a:t>(based on 1000 articles)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85919" y="4560639"/>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824255" y="4179640"/>
            <a:ext cx="2105025" cy="1209675"/>
          </a:xfrm>
          <a:prstGeom prst="rect">
            <a:avLst/>
          </a:prstGeom>
        </p:spPr>
      </p:pic>
      <p:sp>
        <p:nvSpPr>
          <p:cNvPr id="4" name="TextBox 3">
            <a:extLst>
              <a:ext uri="{FF2B5EF4-FFF2-40B4-BE49-F238E27FC236}">
                <a16:creationId xmlns:a16="http://schemas.microsoft.com/office/drawing/2014/main" id="{F2AE5839-7678-D4D0-144F-1C70838791D1}"/>
              </a:ext>
            </a:extLst>
          </p:cNvPr>
          <p:cNvSpPr txBox="1"/>
          <p:nvPr/>
        </p:nvSpPr>
        <p:spPr>
          <a:xfrm>
            <a:off x="7391148" y="5850053"/>
            <a:ext cx="793487" cy="369332"/>
          </a:xfrm>
          <a:prstGeom prst="rect">
            <a:avLst/>
          </a:prstGeom>
          <a:noFill/>
        </p:spPr>
        <p:txBody>
          <a:bodyPr wrap="square" rtlCol="0">
            <a:spAutoFit/>
          </a:bodyPr>
          <a:lstStyle/>
          <a:p>
            <a:r>
              <a:rPr lang="en-US" dirty="0"/>
              <a:t>1991!</a:t>
            </a:r>
          </a:p>
        </p:txBody>
      </p:sp>
      <p:sp>
        <p:nvSpPr>
          <p:cNvPr id="5" name="TextBox 4">
            <a:extLst>
              <a:ext uri="{FF2B5EF4-FFF2-40B4-BE49-F238E27FC236}">
                <a16:creationId xmlns:a16="http://schemas.microsoft.com/office/drawing/2014/main" id="{7EC407A6-6F86-9F2F-37D8-CB9817E6E929}"/>
              </a:ext>
            </a:extLst>
          </p:cNvPr>
          <p:cNvSpPr txBox="1"/>
          <p:nvPr/>
        </p:nvSpPr>
        <p:spPr>
          <a:xfrm>
            <a:off x="4996453" y="5860700"/>
            <a:ext cx="793487" cy="369332"/>
          </a:xfrm>
          <a:prstGeom prst="rect">
            <a:avLst/>
          </a:prstGeom>
          <a:noFill/>
        </p:spPr>
        <p:txBody>
          <a:bodyPr wrap="square" rtlCol="0">
            <a:spAutoFit/>
          </a:bodyPr>
          <a:lstStyle/>
          <a:p>
            <a:r>
              <a:rPr lang="en-US" dirty="0"/>
              <a:t>1994!</a:t>
            </a:r>
          </a:p>
        </p:txBody>
      </p:sp>
      <p:cxnSp>
        <p:nvCxnSpPr>
          <p:cNvPr id="8" name="Straight Arrow Connector 7">
            <a:extLst>
              <a:ext uri="{FF2B5EF4-FFF2-40B4-BE49-F238E27FC236}">
                <a16:creationId xmlns:a16="http://schemas.microsoft.com/office/drawing/2014/main" id="{26CAAC94-5027-E640-B671-B80458B321FF}"/>
              </a:ext>
            </a:extLst>
          </p:cNvPr>
          <p:cNvCxnSpPr>
            <a:stCxn id="5" idx="0"/>
            <a:endCxn id="2052" idx="2"/>
          </p:cNvCxnSpPr>
          <p:nvPr/>
        </p:nvCxnSpPr>
        <p:spPr>
          <a:xfrm flipH="1" flipV="1">
            <a:off x="5390832" y="5113090"/>
            <a:ext cx="2365" cy="747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910554A-8AD0-5DA9-F0B2-D041E1CFEFA0}"/>
              </a:ext>
            </a:extLst>
          </p:cNvPr>
          <p:cNvCxnSpPr>
            <a:stCxn id="4" idx="0"/>
            <a:endCxn id="7" idx="2"/>
          </p:cNvCxnSpPr>
          <p:nvPr/>
        </p:nvCxnSpPr>
        <p:spPr>
          <a:xfrm flipV="1">
            <a:off x="7787892" y="5389315"/>
            <a:ext cx="88876" cy="46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8061278-89BA-15D3-B7A6-3FA49EA37B4A}"/>
              </a:ext>
            </a:extLst>
          </p:cNvPr>
          <p:cNvSpPr/>
          <p:nvPr/>
        </p:nvSpPr>
        <p:spPr>
          <a:xfrm>
            <a:off x="1554480" y="4307504"/>
            <a:ext cx="2402928" cy="10818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paper in Econ,</a:t>
            </a:r>
          </a:p>
          <a:p>
            <a:pPr algn="ctr"/>
            <a:r>
              <a:rPr lang="en-US" dirty="0">
                <a:solidFill>
                  <a:schemeClr val="tx1"/>
                </a:solidFill>
              </a:rPr>
              <a:t>e.g. NBER (</a:t>
            </a:r>
            <a:r>
              <a:rPr lang="en-US" dirty="0">
                <a:solidFill>
                  <a:schemeClr val="tx1"/>
                </a:solidFill>
                <a:hlinkClick r:id="rId4"/>
              </a:rPr>
              <a:t>WP1</a:t>
            </a:r>
            <a:r>
              <a:rPr lang="en-US" dirty="0">
                <a:solidFill>
                  <a:schemeClr val="tx1"/>
                </a:solidFill>
              </a:rPr>
              <a:t>)</a:t>
            </a:r>
          </a:p>
        </p:txBody>
      </p:sp>
      <p:sp>
        <p:nvSpPr>
          <p:cNvPr id="13" name="TextBox 12">
            <a:extLst>
              <a:ext uri="{FF2B5EF4-FFF2-40B4-BE49-F238E27FC236}">
                <a16:creationId xmlns:a16="http://schemas.microsoft.com/office/drawing/2014/main" id="{6F604333-1597-762C-D726-90976927C144}"/>
              </a:ext>
            </a:extLst>
          </p:cNvPr>
          <p:cNvSpPr txBox="1"/>
          <p:nvPr/>
        </p:nvSpPr>
        <p:spPr>
          <a:xfrm>
            <a:off x="2428324" y="5850053"/>
            <a:ext cx="793487" cy="369332"/>
          </a:xfrm>
          <a:prstGeom prst="rect">
            <a:avLst/>
          </a:prstGeom>
          <a:noFill/>
        </p:spPr>
        <p:txBody>
          <a:bodyPr wrap="square" rtlCol="0">
            <a:spAutoFit/>
          </a:bodyPr>
          <a:lstStyle/>
          <a:p>
            <a:r>
              <a:rPr lang="en-US" dirty="0"/>
              <a:t>1973!</a:t>
            </a:r>
          </a:p>
        </p:txBody>
      </p:sp>
      <p:cxnSp>
        <p:nvCxnSpPr>
          <p:cNvPr id="15" name="Straight Arrow Connector 14">
            <a:extLst>
              <a:ext uri="{FF2B5EF4-FFF2-40B4-BE49-F238E27FC236}">
                <a16:creationId xmlns:a16="http://schemas.microsoft.com/office/drawing/2014/main" id="{3B7DFA9A-83EB-6F2C-3A91-B2A308EE156F}"/>
              </a:ext>
            </a:extLst>
          </p:cNvPr>
          <p:cNvCxnSpPr>
            <a:cxnSpLocks/>
            <a:stCxn id="13" idx="0"/>
          </p:cNvCxnSpPr>
          <p:nvPr/>
        </p:nvCxnSpPr>
        <p:spPr>
          <a:xfrm flipV="1">
            <a:off x="2825068" y="5113090"/>
            <a:ext cx="0" cy="736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532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612</TotalTime>
  <Words>5662</Words>
  <Application>Microsoft Office PowerPoint</Application>
  <PresentationFormat>Widescreen</PresentationFormat>
  <Paragraphs>829</Paragraphs>
  <Slides>153</Slides>
  <Notes>13</Notes>
  <HiddenSlides>21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153</vt:i4>
      </vt:variant>
    </vt:vector>
  </HeadingPairs>
  <TitlesOfParts>
    <vt:vector size="159" baseType="lpstr">
      <vt:lpstr>Arial</vt:lpstr>
      <vt:lpstr>Arial Unicode MS</vt:lpstr>
      <vt:lpstr>Calibri</vt:lpstr>
      <vt:lpstr>Calibri Light</vt:lpstr>
      <vt:lpstr>Montserrat</vt:lpstr>
      <vt:lpstr>Office Theme</vt:lpstr>
      <vt:lpstr>Transparency and Reproducibility in Economics: Context, and Lessons learned from 1,000 papers</vt:lpstr>
      <vt:lpstr>PowerPoint Presentation</vt:lpstr>
      <vt:lpstr>This reproducibility crisis thing….</vt:lpstr>
      <vt:lpstr>The “crisis” in the 60s and 70s Sterling, 1959; Cohen, 1962; Lykken, 1968; Tukey, 1969; Greenwald, 1975; Meehl, 1978; Rosenthal, 1979</vt:lpstr>
      <vt:lpstr>PowerPoint Presentation</vt:lpstr>
      <vt:lpstr>Progress</vt:lpstr>
      <vt:lpstr>Progress</vt:lpstr>
      <vt:lpstr>Progress</vt:lpstr>
      <vt:lpstr>Progress</vt:lpstr>
      <vt:lpstr>Progress</vt:lpstr>
      <vt:lpstr>Second round (2012-)</vt:lpstr>
      <vt:lpstr>Pre-registration</vt:lpstr>
      <vt:lpstr>Registered Reports</vt:lpstr>
      <vt:lpstr>Preprints in other sciences </vt:lpstr>
      <vt:lpstr>PowerPoint Presentation</vt:lpstr>
      <vt:lpstr>PowerPoint Presentation</vt:lpstr>
      <vt:lpstr>PowerPoint Presentation</vt:lpstr>
      <vt:lpstr>PowerPoint Presentation</vt:lpstr>
      <vt:lpstr>PowerPoint Presentation</vt:lpstr>
      <vt:lpstr>AEA Data &amp; Code Availability Policy (2019)</vt:lpstr>
      <vt:lpstr>Current efforts at the AEA</vt:lpstr>
      <vt:lpstr>AEA Pre-Publication Verification</vt:lpstr>
      <vt:lpstr>Action: Reproducibility Check</vt:lpstr>
      <vt:lpstr>Stats on reproduced articles</vt:lpstr>
      <vt:lpstr>Very little diversity in software</vt:lpstr>
      <vt:lpstr>PowerPoint Presentation</vt:lpstr>
      <vt:lpstr>PowerPoint Presentation</vt:lpstr>
      <vt:lpstr>What does reproducibility buy you?</vt:lpstr>
      <vt:lpstr>Ingredients of “research”</vt:lpstr>
      <vt:lpstr>What does reproducibility NOT buy you?</vt:lpstr>
      <vt:lpstr>PowerPoint Presentation</vt:lpstr>
      <vt:lpstr>PowerPoint Presentation</vt:lpstr>
      <vt:lpstr>PowerPoint Presentation</vt:lpstr>
      <vt:lpstr>PowerPoint Presentation</vt:lpstr>
      <vt:lpstr>PowerPoint Presentation</vt:lpstr>
      <vt:lpstr>What does reproducibility ALSO buy you?</vt:lpstr>
      <vt:lpstr>PowerPoint Presentation</vt:lpstr>
      <vt:lpstr>Observation 0</vt:lpstr>
      <vt:lpstr>Back in 2019…</vt:lpstr>
      <vt:lpstr>PowerPoint Presentation</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Would you buy a car from this guy?</vt:lpstr>
      <vt:lpstr>Provenance!</vt:lpstr>
      <vt:lpstr>Would you use this data?</vt:lpstr>
      <vt:lpstr>Or would you trust this data?</vt:lpstr>
      <vt:lpstr>Provenance!</vt:lpstr>
      <vt:lpstr>Would you use this data?</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PowerPoint Presentation</vt:lpstr>
      <vt:lpstr>1. Computational empathy</vt:lpstr>
      <vt:lpstr>Solution 1: Computational Empathy </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But I don’t need to tell you that</vt:lpstr>
      <vt:lpstr>Observation 5</vt:lpstr>
      <vt:lpstr>Extreme examples</vt:lpstr>
      <vt:lpstr>Extreme examples</vt:lpstr>
      <vt:lpstr>Extreme examples</vt:lpstr>
      <vt:lpstr>Extreme examples</vt:lpstr>
      <vt:lpstr>Ideal setup</vt:lpstr>
      <vt:lpstr>Tension between access and reproducibility</vt:lpstr>
      <vt:lpstr>Verification services</vt:lpstr>
      <vt:lpstr>Assume replicators can access the data</vt:lpstr>
      <vt:lpstr>Solution 3: Learn basics of programming</vt:lpstr>
      <vt:lpstr>Keeping track: Students and Researchers</vt:lpstr>
      <vt:lpstr>That’s a lot of stuff to learn and remember…  I want to focus on the economics!</vt:lpstr>
      <vt:lpstr>Keeping track: Students and Researchers</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Luckily, you have DIME</vt:lpstr>
      <vt:lpstr>Lesson 3: Support by institutions is insufficient</vt:lpstr>
      <vt:lpstr>Lesson 3: Support by institutions is insufficient</vt:lpstr>
      <vt:lpstr>Lesson 3: Support by institutions is insufficient</vt:lpstr>
      <vt:lpstr>Solution 6: Institutional support</vt:lpstr>
      <vt:lpstr>Some thoughts for the role of Faculty</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36</cp:revision>
  <dcterms:created xsi:type="dcterms:W3CDTF">2020-03-31T02:20:35Z</dcterms:created>
  <dcterms:modified xsi:type="dcterms:W3CDTF">2022-10-02T00:38:12Z</dcterms:modified>
</cp:coreProperties>
</file>